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59" r:id="rId3"/>
    <p:sldId id="261" r:id="rId4"/>
  </p:sldIdLst>
  <p:sldSz cx="10333038" cy="6858000"/>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25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8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69" d="100"/>
          <a:sy n="69" d="100"/>
        </p:scale>
        <p:origin x="944" y="40"/>
      </p:cViewPr>
      <p:guideLst>
        <p:guide orient="horz" pos="2160"/>
        <p:guide pos="32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2956"/>
          </a:xfrm>
          <a:prstGeom prst="rect">
            <a:avLst/>
          </a:prstGeom>
        </p:spPr>
        <p:txBody>
          <a:bodyPr vert="horz" lIns="94308" tIns="47154" rIns="94308" bIns="47154" rtlCol="0"/>
          <a:lstStyle>
            <a:lvl1pPr algn="l">
              <a:defRPr sz="1200"/>
            </a:lvl1pPr>
          </a:lstStyle>
          <a:p>
            <a:endParaRPr lang="fr-FR"/>
          </a:p>
        </p:txBody>
      </p:sp>
      <p:sp>
        <p:nvSpPr>
          <p:cNvPr id="3" name="Espace réservé de la date 2"/>
          <p:cNvSpPr>
            <a:spLocks noGrp="1"/>
          </p:cNvSpPr>
          <p:nvPr>
            <p:ph type="dt" idx="1"/>
          </p:nvPr>
        </p:nvSpPr>
        <p:spPr>
          <a:xfrm>
            <a:off x="4021294" y="0"/>
            <a:ext cx="3076363" cy="512956"/>
          </a:xfrm>
          <a:prstGeom prst="rect">
            <a:avLst/>
          </a:prstGeom>
        </p:spPr>
        <p:txBody>
          <a:bodyPr vert="horz" lIns="94308" tIns="47154" rIns="94308" bIns="47154" rtlCol="0"/>
          <a:lstStyle>
            <a:lvl1pPr algn="r">
              <a:defRPr sz="1200"/>
            </a:lvl1pPr>
          </a:lstStyle>
          <a:p>
            <a:fld id="{BFCAD31F-7670-41E6-9706-6E93BD91415A}" type="datetimeFigureOut">
              <a:rPr lang="fr-FR" smtClean="0"/>
              <a:t>13/03/2023</a:t>
            </a:fld>
            <a:endParaRPr lang="fr-FR"/>
          </a:p>
        </p:txBody>
      </p:sp>
      <p:sp>
        <p:nvSpPr>
          <p:cNvPr id="4" name="Espace réservé de l'image des diapositives 3"/>
          <p:cNvSpPr>
            <a:spLocks noGrp="1" noRot="1" noChangeAspect="1"/>
          </p:cNvSpPr>
          <p:nvPr>
            <p:ph type="sldImg" idx="2"/>
          </p:nvPr>
        </p:nvSpPr>
        <p:spPr>
          <a:xfrm>
            <a:off x="947738" y="1279525"/>
            <a:ext cx="5203825" cy="3454400"/>
          </a:xfrm>
          <a:prstGeom prst="rect">
            <a:avLst/>
          </a:prstGeom>
          <a:noFill/>
          <a:ln w="12700">
            <a:solidFill>
              <a:prstClr val="black"/>
            </a:solidFill>
          </a:ln>
        </p:spPr>
        <p:txBody>
          <a:bodyPr vert="horz" lIns="94308" tIns="47154" rIns="94308" bIns="47154" rtlCol="0" anchor="ctr"/>
          <a:lstStyle/>
          <a:p>
            <a:endParaRPr lang="fr-FR"/>
          </a:p>
        </p:txBody>
      </p:sp>
      <p:sp>
        <p:nvSpPr>
          <p:cNvPr id="5" name="Espace réservé des notes 4"/>
          <p:cNvSpPr>
            <a:spLocks noGrp="1"/>
          </p:cNvSpPr>
          <p:nvPr>
            <p:ph type="body" sz="quarter" idx="3"/>
          </p:nvPr>
        </p:nvSpPr>
        <p:spPr>
          <a:xfrm>
            <a:off x="709930" y="4925359"/>
            <a:ext cx="5679440" cy="4030133"/>
          </a:xfrm>
          <a:prstGeom prst="rect">
            <a:avLst/>
          </a:prstGeom>
        </p:spPr>
        <p:txBody>
          <a:bodyPr vert="horz" lIns="94308" tIns="47154" rIns="94308" bIns="47154"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21660"/>
            <a:ext cx="3076363" cy="512956"/>
          </a:xfrm>
          <a:prstGeom prst="rect">
            <a:avLst/>
          </a:prstGeom>
        </p:spPr>
        <p:txBody>
          <a:bodyPr vert="horz" lIns="94308" tIns="47154" rIns="94308" bIns="47154"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1294" y="9721660"/>
            <a:ext cx="3076363" cy="512956"/>
          </a:xfrm>
          <a:prstGeom prst="rect">
            <a:avLst/>
          </a:prstGeom>
        </p:spPr>
        <p:txBody>
          <a:bodyPr vert="horz" lIns="94308" tIns="47154" rIns="94308" bIns="47154" rtlCol="0" anchor="b"/>
          <a:lstStyle>
            <a:lvl1pPr algn="r">
              <a:defRPr sz="1200"/>
            </a:lvl1pPr>
          </a:lstStyle>
          <a:p>
            <a:fld id="{6646EB47-A074-42EB-A9DF-785EEAFAB076}" type="slidenum">
              <a:rPr lang="fr-FR" smtClean="0"/>
              <a:t>‹N°›</a:t>
            </a:fld>
            <a:endParaRPr lang="fr-FR"/>
          </a:p>
        </p:txBody>
      </p:sp>
    </p:spTree>
    <p:extLst>
      <p:ext uri="{BB962C8B-B14F-4D97-AF65-F5344CB8AC3E}">
        <p14:creationId xmlns:p14="http://schemas.microsoft.com/office/powerpoint/2010/main" val="3178523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646EB47-A074-42EB-A9DF-785EEAFAB076}" type="slidenum">
              <a:rPr lang="fr-FR" smtClean="0"/>
              <a:t>2</a:t>
            </a:fld>
            <a:endParaRPr lang="fr-FR"/>
          </a:p>
        </p:txBody>
      </p:sp>
    </p:spTree>
    <p:extLst>
      <p:ext uri="{BB962C8B-B14F-4D97-AF65-F5344CB8AC3E}">
        <p14:creationId xmlns:p14="http://schemas.microsoft.com/office/powerpoint/2010/main" val="405378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74978" y="2130427"/>
            <a:ext cx="8783082" cy="1470025"/>
          </a:xfrm>
        </p:spPr>
        <p:txBody>
          <a:bodyPr/>
          <a:lstStyle/>
          <a:p>
            <a:r>
              <a:rPr lang="fr-FR"/>
              <a:t>Modifiez le style du titre</a:t>
            </a:r>
          </a:p>
        </p:txBody>
      </p:sp>
      <p:sp>
        <p:nvSpPr>
          <p:cNvPr id="3" name="Sous-titre 2"/>
          <p:cNvSpPr>
            <a:spLocks noGrp="1"/>
          </p:cNvSpPr>
          <p:nvPr>
            <p:ph type="subTitle" idx="1"/>
          </p:nvPr>
        </p:nvSpPr>
        <p:spPr>
          <a:xfrm>
            <a:off x="1549956" y="3886200"/>
            <a:ext cx="723312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AE64633-FE7B-4DB0-88AB-3F893C8C2919}" type="datetimeFigureOut">
              <a:rPr lang="fr-FR" smtClean="0"/>
              <a:t>13/03/2023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A92749-5EF3-4410-AA1D-8F8A4CFC3AA3}" type="slidenum">
              <a:rPr lang="fr-FR" smtClean="0"/>
              <a:t>‹N°›</a:t>
            </a:fld>
            <a:endParaRPr lang="fr-FR"/>
          </a:p>
        </p:txBody>
      </p:sp>
    </p:spTree>
    <p:extLst>
      <p:ext uri="{BB962C8B-B14F-4D97-AF65-F5344CB8AC3E}">
        <p14:creationId xmlns:p14="http://schemas.microsoft.com/office/powerpoint/2010/main" val="98688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AE64633-FE7B-4DB0-88AB-3F893C8C2919}" type="datetimeFigureOut">
              <a:rPr lang="fr-FR" smtClean="0"/>
              <a:t>13/03/2023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A92749-5EF3-4410-AA1D-8F8A4CFC3AA3}" type="slidenum">
              <a:rPr lang="fr-FR" smtClean="0"/>
              <a:t>‹N°›</a:t>
            </a:fld>
            <a:endParaRPr lang="fr-FR"/>
          </a:p>
        </p:txBody>
      </p:sp>
    </p:spTree>
    <p:extLst>
      <p:ext uri="{BB962C8B-B14F-4D97-AF65-F5344CB8AC3E}">
        <p14:creationId xmlns:p14="http://schemas.microsoft.com/office/powerpoint/2010/main" val="718667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491452" y="274640"/>
            <a:ext cx="2324934"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516652" y="274640"/>
            <a:ext cx="6802583"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AE64633-FE7B-4DB0-88AB-3F893C8C2919}" type="datetimeFigureOut">
              <a:rPr lang="fr-FR" smtClean="0"/>
              <a:t>13/03/2023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A92749-5EF3-4410-AA1D-8F8A4CFC3AA3}" type="slidenum">
              <a:rPr lang="fr-FR" smtClean="0"/>
              <a:t>‹N°›</a:t>
            </a:fld>
            <a:endParaRPr lang="fr-FR"/>
          </a:p>
        </p:txBody>
      </p:sp>
    </p:spTree>
    <p:extLst>
      <p:ext uri="{BB962C8B-B14F-4D97-AF65-F5344CB8AC3E}">
        <p14:creationId xmlns:p14="http://schemas.microsoft.com/office/powerpoint/2010/main" val="800819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AE64633-FE7B-4DB0-88AB-3F893C8C2919}" type="datetimeFigureOut">
              <a:rPr lang="fr-FR" smtClean="0"/>
              <a:t>13/03/2023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A92749-5EF3-4410-AA1D-8F8A4CFC3AA3}" type="slidenum">
              <a:rPr lang="fr-FR" smtClean="0"/>
              <a:t>‹N°›</a:t>
            </a:fld>
            <a:endParaRPr lang="fr-FR"/>
          </a:p>
        </p:txBody>
      </p:sp>
    </p:spTree>
    <p:extLst>
      <p:ext uri="{BB962C8B-B14F-4D97-AF65-F5344CB8AC3E}">
        <p14:creationId xmlns:p14="http://schemas.microsoft.com/office/powerpoint/2010/main" val="89586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16239" y="4406902"/>
            <a:ext cx="8783082"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816239" y="2906713"/>
            <a:ext cx="878308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AE64633-FE7B-4DB0-88AB-3F893C8C2919}" type="datetimeFigureOut">
              <a:rPr lang="fr-FR" smtClean="0"/>
              <a:t>13/03/2023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A92749-5EF3-4410-AA1D-8F8A4CFC3AA3}" type="slidenum">
              <a:rPr lang="fr-FR" smtClean="0"/>
              <a:t>‹N°›</a:t>
            </a:fld>
            <a:endParaRPr lang="fr-FR"/>
          </a:p>
        </p:txBody>
      </p:sp>
    </p:spTree>
    <p:extLst>
      <p:ext uri="{BB962C8B-B14F-4D97-AF65-F5344CB8AC3E}">
        <p14:creationId xmlns:p14="http://schemas.microsoft.com/office/powerpoint/2010/main" val="920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516652" y="1600202"/>
            <a:ext cx="456375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252628" y="1600202"/>
            <a:ext cx="456375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AE64633-FE7B-4DB0-88AB-3F893C8C2919}" type="datetimeFigureOut">
              <a:rPr lang="fr-FR" smtClean="0"/>
              <a:t>13/03/2023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A92749-5EF3-4410-AA1D-8F8A4CFC3AA3}" type="slidenum">
              <a:rPr lang="fr-FR" smtClean="0"/>
              <a:t>‹N°›</a:t>
            </a:fld>
            <a:endParaRPr lang="fr-FR"/>
          </a:p>
        </p:txBody>
      </p:sp>
    </p:spTree>
    <p:extLst>
      <p:ext uri="{BB962C8B-B14F-4D97-AF65-F5344CB8AC3E}">
        <p14:creationId xmlns:p14="http://schemas.microsoft.com/office/powerpoint/2010/main" val="2844674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516652" y="1535113"/>
            <a:ext cx="456555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516652" y="2174875"/>
            <a:ext cx="45655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249040" y="1535113"/>
            <a:ext cx="456734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5249040" y="2174875"/>
            <a:ext cx="456734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AE64633-FE7B-4DB0-88AB-3F893C8C2919}" type="datetimeFigureOut">
              <a:rPr lang="fr-FR" smtClean="0"/>
              <a:t>13/03/2023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0A92749-5EF3-4410-AA1D-8F8A4CFC3AA3}" type="slidenum">
              <a:rPr lang="fr-FR" smtClean="0"/>
              <a:t>‹N°›</a:t>
            </a:fld>
            <a:endParaRPr lang="fr-FR"/>
          </a:p>
        </p:txBody>
      </p:sp>
    </p:spTree>
    <p:extLst>
      <p:ext uri="{BB962C8B-B14F-4D97-AF65-F5344CB8AC3E}">
        <p14:creationId xmlns:p14="http://schemas.microsoft.com/office/powerpoint/2010/main" val="3815488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AE64633-FE7B-4DB0-88AB-3F893C8C2919}" type="datetimeFigureOut">
              <a:rPr lang="fr-FR" smtClean="0"/>
              <a:t>13/03/2023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0A92749-5EF3-4410-AA1D-8F8A4CFC3AA3}" type="slidenum">
              <a:rPr lang="fr-FR" smtClean="0"/>
              <a:t>‹N°›</a:t>
            </a:fld>
            <a:endParaRPr lang="fr-FR"/>
          </a:p>
        </p:txBody>
      </p:sp>
    </p:spTree>
    <p:extLst>
      <p:ext uri="{BB962C8B-B14F-4D97-AF65-F5344CB8AC3E}">
        <p14:creationId xmlns:p14="http://schemas.microsoft.com/office/powerpoint/2010/main" val="1205525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AE64633-FE7B-4DB0-88AB-3F893C8C2919}" type="datetimeFigureOut">
              <a:rPr lang="fr-FR" smtClean="0"/>
              <a:t>13/03/2023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0A92749-5EF3-4410-AA1D-8F8A4CFC3AA3}" type="slidenum">
              <a:rPr lang="fr-FR" smtClean="0"/>
              <a:t>‹N°›</a:t>
            </a:fld>
            <a:endParaRPr lang="fr-FR"/>
          </a:p>
        </p:txBody>
      </p:sp>
    </p:spTree>
    <p:extLst>
      <p:ext uri="{BB962C8B-B14F-4D97-AF65-F5344CB8AC3E}">
        <p14:creationId xmlns:p14="http://schemas.microsoft.com/office/powerpoint/2010/main" val="2837818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16652" y="273050"/>
            <a:ext cx="3399499"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039932" y="273052"/>
            <a:ext cx="577645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16652" y="1435102"/>
            <a:ext cx="339949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AE64633-FE7B-4DB0-88AB-3F893C8C2919}" type="datetimeFigureOut">
              <a:rPr lang="fr-FR" smtClean="0"/>
              <a:t>13/03/2023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A92749-5EF3-4410-AA1D-8F8A4CFC3AA3}" type="slidenum">
              <a:rPr lang="fr-FR" smtClean="0"/>
              <a:t>‹N°›</a:t>
            </a:fld>
            <a:endParaRPr lang="fr-FR"/>
          </a:p>
        </p:txBody>
      </p:sp>
    </p:spTree>
    <p:extLst>
      <p:ext uri="{BB962C8B-B14F-4D97-AF65-F5344CB8AC3E}">
        <p14:creationId xmlns:p14="http://schemas.microsoft.com/office/powerpoint/2010/main" val="3721392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25347" y="4800600"/>
            <a:ext cx="6199823"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025347" y="612775"/>
            <a:ext cx="619982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025347" y="5367338"/>
            <a:ext cx="619982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AE64633-FE7B-4DB0-88AB-3F893C8C2919}" type="datetimeFigureOut">
              <a:rPr lang="fr-FR" smtClean="0"/>
              <a:t>13/03/2023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A92749-5EF3-4410-AA1D-8F8A4CFC3AA3}" type="slidenum">
              <a:rPr lang="fr-FR" smtClean="0"/>
              <a:t>‹N°›</a:t>
            </a:fld>
            <a:endParaRPr lang="fr-FR"/>
          </a:p>
        </p:txBody>
      </p:sp>
    </p:spTree>
    <p:extLst>
      <p:ext uri="{BB962C8B-B14F-4D97-AF65-F5344CB8AC3E}">
        <p14:creationId xmlns:p14="http://schemas.microsoft.com/office/powerpoint/2010/main" val="3482550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16652" y="274638"/>
            <a:ext cx="9299734"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516652" y="1600202"/>
            <a:ext cx="9299734"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16652" y="6356352"/>
            <a:ext cx="241104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64633-FE7B-4DB0-88AB-3F893C8C2919}" type="datetimeFigureOut">
              <a:rPr lang="fr-FR" smtClean="0"/>
              <a:t>13/03/2023</a:t>
            </a:fld>
            <a:endParaRPr lang="fr-FR"/>
          </a:p>
        </p:txBody>
      </p:sp>
      <p:sp>
        <p:nvSpPr>
          <p:cNvPr id="5" name="Espace réservé du pied de page 4"/>
          <p:cNvSpPr>
            <a:spLocks noGrp="1"/>
          </p:cNvSpPr>
          <p:nvPr>
            <p:ph type="ftr" sz="quarter" idx="3"/>
          </p:nvPr>
        </p:nvSpPr>
        <p:spPr>
          <a:xfrm>
            <a:off x="3530455" y="6356352"/>
            <a:ext cx="327212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405344" y="6356352"/>
            <a:ext cx="241104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A92749-5EF3-4410-AA1D-8F8A4CFC3AA3}" type="slidenum">
              <a:rPr lang="fr-FR" smtClean="0"/>
              <a:t>‹N°›</a:t>
            </a:fld>
            <a:endParaRPr lang="fr-FR"/>
          </a:p>
        </p:txBody>
      </p:sp>
    </p:spTree>
    <p:extLst>
      <p:ext uri="{BB962C8B-B14F-4D97-AF65-F5344CB8AC3E}">
        <p14:creationId xmlns:p14="http://schemas.microsoft.com/office/powerpoint/2010/main" val="4145057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mailto:alain.Troussard@homera.fr" TargetMode="External"/><Relationship Id="rId4" Type="http://schemas.openxmlformats.org/officeDocument/2006/relationships/hyperlink" Target="mailto:joanne.chimoul@wanadoo.f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051641" y="54347"/>
            <a:ext cx="3051094" cy="6749305"/>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p:txBody>
      </p:sp>
      <p:pic>
        <p:nvPicPr>
          <p:cNvPr id="14" name="Picture 3" descr="D:\Mes documents\Business\Recherche emploi\Offre professionnelle\Présentation\A_Troussard_portraits\pour le web\A_Troussard_300914_090 (2).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7371536" y="120765"/>
            <a:ext cx="1199724" cy="1340768"/>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7371536" y="1576951"/>
            <a:ext cx="2592850" cy="1569660"/>
          </a:xfrm>
          <a:prstGeom prst="rect">
            <a:avLst/>
          </a:prstGeom>
        </p:spPr>
        <p:txBody>
          <a:bodyPr wrap="square">
            <a:spAutoFit/>
          </a:bodyPr>
          <a:lstStyle/>
          <a:p>
            <a:r>
              <a:rPr lang="fr-FR" sz="1200" dirty="0"/>
              <a:t>Ancien DRH</a:t>
            </a:r>
            <a:r>
              <a:rPr lang="fr-FR" sz="1200" b="1" dirty="0"/>
              <a:t>, Alain TROUSSARD</a:t>
            </a:r>
            <a:r>
              <a:rPr lang="fr-FR" sz="1200" dirty="0"/>
              <a:t> est Coach certifié et Gestalt Thérapeute. </a:t>
            </a:r>
            <a:br>
              <a:rPr lang="fr-FR" sz="1200" dirty="0"/>
            </a:br>
            <a:r>
              <a:rPr lang="fr-FR" sz="1200" dirty="0"/>
              <a:t>Il accompagne aujourd’hui les entreprises et les particuliers en individuel et en collectif. Il aime confronter et se confronter aux questions existentielles et révéler les potentialités de chacun.</a:t>
            </a:r>
          </a:p>
        </p:txBody>
      </p:sp>
      <p:sp>
        <p:nvSpPr>
          <p:cNvPr id="17" name="Rectangle 16"/>
          <p:cNvSpPr/>
          <p:nvPr/>
        </p:nvSpPr>
        <p:spPr>
          <a:xfrm>
            <a:off x="7148116" y="4568632"/>
            <a:ext cx="2816270" cy="2123658"/>
          </a:xfrm>
          <a:prstGeom prst="rect">
            <a:avLst/>
          </a:prstGeom>
        </p:spPr>
        <p:txBody>
          <a:bodyPr wrap="square">
            <a:spAutoFit/>
          </a:bodyPr>
          <a:lstStyle/>
          <a:p>
            <a:r>
              <a:rPr lang="fr-FR" sz="1200" dirty="0"/>
              <a:t>Ingénieur de formation, </a:t>
            </a:r>
            <a:r>
              <a:rPr lang="fr-FR" sz="1200" b="1" dirty="0"/>
              <a:t>Joanne CHIMOUL</a:t>
            </a:r>
            <a:r>
              <a:rPr lang="fr-FR" sz="1200" dirty="0"/>
              <a:t> a évolué dans le secteur du marketing, en France et à l’étranger, au sein d’un grand groupe américain. Coach certifiée, elle accompagne depuis maintenant 21 ans, en entreprise (les directeurs, les managers et leurs équipes) et les particuliers. Elle aime aider les personnes à se renforcer, s’aligner sur leur vision et aspirations pour réaliser avec confiance et détermination leurs  missions. </a:t>
            </a:r>
          </a:p>
        </p:txBody>
      </p:sp>
      <p:sp>
        <p:nvSpPr>
          <p:cNvPr id="18" name="Rectangle à coins arrondis 4">
            <a:extLst>
              <a:ext uri="{FF2B5EF4-FFF2-40B4-BE49-F238E27FC236}">
                <a16:creationId xmlns:a16="http://schemas.microsoft.com/office/drawing/2014/main" id="{E415D019-4F20-44DD-AFEB-ADFCED0575E9}"/>
              </a:ext>
            </a:extLst>
          </p:cNvPr>
          <p:cNvSpPr/>
          <p:nvPr/>
        </p:nvSpPr>
        <p:spPr>
          <a:xfrm>
            <a:off x="190548" y="77785"/>
            <a:ext cx="3051094" cy="6732000"/>
          </a:xfrm>
          <a:prstGeom prst="round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fr-FR" sz="1400" b="1" dirty="0">
              <a:solidFill>
                <a:prstClr val="black"/>
              </a:solidFill>
              <a:latin typeface="Century Gothic" panose="020B0502020202020204" pitchFamily="34" charset="0"/>
            </a:endParaRPr>
          </a:p>
          <a:p>
            <a:pPr lvl="0" algn="ctr"/>
            <a:endParaRPr lang="fr-FR" sz="1400" dirty="0">
              <a:solidFill>
                <a:prstClr val="black"/>
              </a:solidFill>
              <a:latin typeface="Century Gothic" panose="020B0502020202020204" pitchFamily="34" charset="0"/>
            </a:endParaRPr>
          </a:p>
        </p:txBody>
      </p:sp>
      <p:sp>
        <p:nvSpPr>
          <p:cNvPr id="19" name="ZoneTexte 18">
            <a:extLst>
              <a:ext uri="{FF2B5EF4-FFF2-40B4-BE49-F238E27FC236}">
                <a16:creationId xmlns:a16="http://schemas.microsoft.com/office/drawing/2014/main" id="{AA88D540-96F6-4CD6-86ED-A83D71AAD17E}"/>
              </a:ext>
            </a:extLst>
          </p:cNvPr>
          <p:cNvSpPr txBox="1"/>
          <p:nvPr/>
        </p:nvSpPr>
        <p:spPr>
          <a:xfrm>
            <a:off x="190548" y="462723"/>
            <a:ext cx="3051094" cy="1769715"/>
          </a:xfrm>
          <a:prstGeom prst="rect">
            <a:avLst/>
          </a:prstGeom>
          <a:noFill/>
        </p:spPr>
        <p:txBody>
          <a:bodyPr wrap="square" rtlCol="0">
            <a:spAutoFit/>
          </a:bodyPr>
          <a:lstStyle/>
          <a:p>
            <a:pPr algn="ctr">
              <a:lnSpc>
                <a:spcPts val="2200"/>
              </a:lnSpc>
            </a:pPr>
            <a:r>
              <a:rPr lang="fr-FR" b="1" dirty="0">
                <a:solidFill>
                  <a:srgbClr val="558ED5"/>
                </a:solidFill>
              </a:rPr>
              <a:t>Développer</a:t>
            </a:r>
            <a:r>
              <a:rPr lang="fr-FR" b="1" dirty="0">
                <a:solidFill>
                  <a:schemeClr val="tx2">
                    <a:lumMod val="60000"/>
                    <a:lumOff val="40000"/>
                  </a:schemeClr>
                </a:solidFill>
              </a:rPr>
              <a:t> son leadership </a:t>
            </a:r>
            <a:br>
              <a:rPr lang="fr-FR" b="1" dirty="0">
                <a:solidFill>
                  <a:schemeClr val="tx2">
                    <a:lumMod val="60000"/>
                    <a:lumOff val="40000"/>
                  </a:schemeClr>
                </a:solidFill>
              </a:rPr>
            </a:br>
            <a:r>
              <a:rPr lang="fr-FR" b="1" dirty="0">
                <a:solidFill>
                  <a:schemeClr val="tx2">
                    <a:lumMod val="60000"/>
                    <a:lumOff val="40000"/>
                  </a:schemeClr>
                </a:solidFill>
              </a:rPr>
              <a:t>et être pleinement acteur </a:t>
            </a:r>
          </a:p>
          <a:p>
            <a:pPr algn="ctr">
              <a:lnSpc>
                <a:spcPts val="2200"/>
              </a:lnSpc>
            </a:pPr>
            <a:r>
              <a:rPr lang="fr-FR" b="1" dirty="0">
                <a:solidFill>
                  <a:schemeClr val="tx2">
                    <a:lumMod val="60000"/>
                    <a:lumOff val="40000"/>
                  </a:schemeClr>
                </a:solidFill>
              </a:rPr>
              <a:t>de sa vie </a:t>
            </a:r>
          </a:p>
          <a:p>
            <a:pPr algn="ctr"/>
            <a:r>
              <a:rPr lang="fr-FR" i="1" dirty="0">
                <a:solidFill>
                  <a:schemeClr val="tx2">
                    <a:lumMod val="60000"/>
                    <a:lumOff val="40000"/>
                  </a:schemeClr>
                </a:solidFill>
              </a:rPr>
              <a:t>avec </a:t>
            </a:r>
          </a:p>
          <a:p>
            <a:pPr algn="ctr"/>
            <a:r>
              <a:rPr lang="fr-FR" b="1" cap="all" dirty="0">
                <a:solidFill>
                  <a:srgbClr val="7030A0"/>
                </a:solidFill>
              </a:rPr>
              <a:t>le Voyage du Héros </a:t>
            </a:r>
          </a:p>
          <a:p>
            <a:pPr algn="ctr"/>
            <a:endParaRPr lang="fr-FR" b="1" dirty="0">
              <a:solidFill>
                <a:schemeClr val="tx2">
                  <a:lumMod val="60000"/>
                  <a:lumOff val="40000"/>
                </a:schemeClr>
              </a:solidFill>
            </a:endParaRPr>
          </a:p>
        </p:txBody>
      </p:sp>
      <p:pic>
        <p:nvPicPr>
          <p:cNvPr id="20" name="Picture 2">
            <a:extLst>
              <a:ext uri="{FF2B5EF4-FFF2-40B4-BE49-F238E27FC236}">
                <a16:creationId xmlns:a16="http://schemas.microsoft.com/office/drawing/2014/main" id="{83A689BE-A044-4AEB-A5BD-8B0FAFFD136C}"/>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618712" y="2601986"/>
            <a:ext cx="2194767" cy="14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ZoneTexte 20">
            <a:extLst>
              <a:ext uri="{FF2B5EF4-FFF2-40B4-BE49-F238E27FC236}">
                <a16:creationId xmlns:a16="http://schemas.microsoft.com/office/drawing/2014/main" id="{748C940E-CF5D-42C7-857B-C4FAC801A1A8}"/>
              </a:ext>
            </a:extLst>
          </p:cNvPr>
          <p:cNvSpPr txBox="1"/>
          <p:nvPr/>
        </p:nvSpPr>
        <p:spPr>
          <a:xfrm>
            <a:off x="556751" y="4873731"/>
            <a:ext cx="2318688" cy="1815882"/>
          </a:xfrm>
          <a:prstGeom prst="rect">
            <a:avLst/>
          </a:prstGeom>
          <a:noFill/>
        </p:spPr>
        <p:txBody>
          <a:bodyPr wrap="square" rtlCol="0">
            <a:spAutoFit/>
          </a:bodyPr>
          <a:lstStyle/>
          <a:p>
            <a:pPr algn="ctr"/>
            <a:r>
              <a:rPr lang="fr-FR" sz="1400" b="1" i="1" dirty="0"/>
              <a:t>Stage de 3 jours + 1 soirée</a:t>
            </a:r>
          </a:p>
          <a:p>
            <a:pPr algn="ctr"/>
            <a:r>
              <a:rPr lang="fr-FR" sz="1400" b="1" i="1"/>
              <a:t>Du 6 juillet 2023 19h au 09 juillet 23 </a:t>
            </a:r>
            <a:r>
              <a:rPr lang="fr-FR" sz="1400" b="1" i="1" dirty="0"/>
              <a:t>à 17h</a:t>
            </a:r>
          </a:p>
          <a:p>
            <a:pPr algn="ctr"/>
            <a:endParaRPr lang="fr-FR" sz="1400" b="1" i="1" dirty="0"/>
          </a:p>
          <a:p>
            <a:pPr algn="ctr"/>
            <a:endParaRPr lang="fr-FR" sz="1400" dirty="0"/>
          </a:p>
          <a:p>
            <a:pPr algn="ctr"/>
            <a:r>
              <a:rPr lang="fr-FR" sz="1400" b="1" i="1" dirty="0"/>
              <a:t>Animés par</a:t>
            </a:r>
          </a:p>
          <a:p>
            <a:pPr algn="ctr"/>
            <a:r>
              <a:rPr lang="fr-FR" sz="1400" b="1" i="1" dirty="0"/>
              <a:t> Joanne CHIMOUL et </a:t>
            </a:r>
          </a:p>
          <a:p>
            <a:pPr algn="ctr"/>
            <a:r>
              <a:rPr lang="fr-FR" sz="1400" b="1" i="1" dirty="0"/>
              <a:t> Alain TROUSSARD</a:t>
            </a:r>
            <a:endParaRPr lang="fr-FR" sz="1400" dirty="0"/>
          </a:p>
        </p:txBody>
      </p:sp>
      <p:sp>
        <p:nvSpPr>
          <p:cNvPr id="30" name="Rectangle à coins arrondis 4">
            <a:extLst>
              <a:ext uri="{FF2B5EF4-FFF2-40B4-BE49-F238E27FC236}">
                <a16:creationId xmlns:a16="http://schemas.microsoft.com/office/drawing/2014/main" id="{FA2ECB0A-4F26-4EDC-9FC4-1DB3B04681F6}"/>
              </a:ext>
            </a:extLst>
          </p:cNvPr>
          <p:cNvSpPr/>
          <p:nvPr/>
        </p:nvSpPr>
        <p:spPr>
          <a:xfrm>
            <a:off x="3601294" y="79123"/>
            <a:ext cx="3060000" cy="6749305"/>
          </a:xfrm>
          <a:prstGeom prst="round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fr-FR" sz="1400" b="1" dirty="0">
              <a:solidFill>
                <a:prstClr val="black"/>
              </a:solidFill>
              <a:latin typeface="Century Gothic" panose="020B0502020202020204" pitchFamily="34" charset="0"/>
            </a:endParaRPr>
          </a:p>
          <a:p>
            <a:pPr lvl="0" algn="ctr"/>
            <a:endParaRPr lang="fr-FR" sz="1400" dirty="0">
              <a:solidFill>
                <a:prstClr val="black"/>
              </a:solidFill>
              <a:latin typeface="Century Gothic" panose="020B0502020202020204" pitchFamily="34" charset="0"/>
            </a:endParaRPr>
          </a:p>
        </p:txBody>
      </p:sp>
      <p:sp>
        <p:nvSpPr>
          <p:cNvPr id="31" name="ZoneTexte 30">
            <a:extLst>
              <a:ext uri="{FF2B5EF4-FFF2-40B4-BE49-F238E27FC236}">
                <a16:creationId xmlns:a16="http://schemas.microsoft.com/office/drawing/2014/main" id="{9B389DBD-3A49-4655-AA9F-D36D0CA95595}"/>
              </a:ext>
            </a:extLst>
          </p:cNvPr>
          <p:cNvSpPr txBox="1"/>
          <p:nvPr/>
        </p:nvSpPr>
        <p:spPr>
          <a:xfrm>
            <a:off x="3832287" y="5339542"/>
            <a:ext cx="1623646" cy="1323439"/>
          </a:xfrm>
          <a:prstGeom prst="rect">
            <a:avLst/>
          </a:prstGeom>
          <a:noFill/>
        </p:spPr>
        <p:txBody>
          <a:bodyPr wrap="square" rtlCol="0">
            <a:spAutoFit/>
          </a:bodyPr>
          <a:lstStyle/>
          <a:p>
            <a:pPr algn="ctr"/>
            <a:r>
              <a:rPr lang="fr-FR" sz="1600" b="1" dirty="0">
                <a:solidFill>
                  <a:schemeClr val="tx2">
                    <a:lumMod val="60000"/>
                    <a:lumOff val="40000"/>
                  </a:schemeClr>
                </a:solidFill>
              </a:rPr>
              <a:t>Un stage expérientiel pour éclairer et renforcer votre projet de vie</a:t>
            </a:r>
          </a:p>
        </p:txBody>
      </p:sp>
      <p:sp>
        <p:nvSpPr>
          <p:cNvPr id="32" name="ZoneTexte 31">
            <a:extLst>
              <a:ext uri="{FF2B5EF4-FFF2-40B4-BE49-F238E27FC236}">
                <a16:creationId xmlns:a16="http://schemas.microsoft.com/office/drawing/2014/main" id="{6E8BBFEC-32FC-4F68-96B1-EB31214AA458}"/>
              </a:ext>
            </a:extLst>
          </p:cNvPr>
          <p:cNvSpPr txBox="1"/>
          <p:nvPr/>
        </p:nvSpPr>
        <p:spPr>
          <a:xfrm>
            <a:off x="3847356" y="230451"/>
            <a:ext cx="2567877" cy="5170646"/>
          </a:xfrm>
          <a:prstGeom prst="rect">
            <a:avLst/>
          </a:prstGeom>
          <a:noFill/>
        </p:spPr>
        <p:txBody>
          <a:bodyPr wrap="square" rtlCol="0">
            <a:spAutoFit/>
          </a:bodyPr>
          <a:lstStyle/>
          <a:p>
            <a:pPr algn="ctr"/>
            <a:r>
              <a:rPr lang="fr-FR" b="1" cap="all" dirty="0">
                <a:solidFill>
                  <a:srgbClr val="7030A0"/>
                </a:solidFill>
              </a:rPr>
              <a:t>Le Voyage du Héros</a:t>
            </a:r>
          </a:p>
          <a:p>
            <a:endParaRPr lang="fr-FR" sz="1200" dirty="0"/>
          </a:p>
          <a:p>
            <a:r>
              <a:rPr lang="fr-FR" sz="1200" dirty="0"/>
              <a:t>A partir des travaux de Joseph Campbell, le Voyage du héros est une quête initiatique qui nous invite à </a:t>
            </a:r>
            <a:r>
              <a:rPr lang="fr-FR" sz="1200" b="1" dirty="0">
                <a:solidFill>
                  <a:schemeClr val="tx2">
                    <a:lumMod val="60000"/>
                    <a:lumOff val="40000"/>
                  </a:schemeClr>
                </a:solidFill>
              </a:rPr>
              <a:t>répondre à l’appel intérieur et créer </a:t>
            </a:r>
            <a:r>
              <a:rPr lang="fr-FR" sz="1200" dirty="0"/>
              <a:t> notre voie unique en </a:t>
            </a:r>
            <a:r>
              <a:rPr lang="fr-FR" sz="1200" b="1" dirty="0">
                <a:solidFill>
                  <a:schemeClr val="tx2">
                    <a:lumMod val="60000"/>
                    <a:lumOff val="40000"/>
                  </a:schemeClr>
                </a:solidFill>
              </a:rPr>
              <a:t>réalisant </a:t>
            </a:r>
            <a:r>
              <a:rPr lang="fr-FR" sz="1200" dirty="0"/>
              <a:t>un projet de vie aligné et cohérent avec ce qui fait sens pour nous</a:t>
            </a:r>
            <a:r>
              <a:rPr lang="fr-FR" sz="1200" b="1" dirty="0">
                <a:solidFill>
                  <a:schemeClr val="tx2">
                    <a:lumMod val="60000"/>
                    <a:lumOff val="40000"/>
                  </a:schemeClr>
                </a:solidFill>
              </a:rPr>
              <a:t>.</a:t>
            </a:r>
            <a:endParaRPr lang="fr-FR" sz="1200" dirty="0"/>
          </a:p>
          <a:p>
            <a:r>
              <a:rPr lang="fr-FR" sz="1200" dirty="0"/>
              <a:t>C’est un processus de croissance personnelle qui met en mouvement des changements, en particulier au niveau de l’identité.</a:t>
            </a:r>
          </a:p>
          <a:p>
            <a:endParaRPr lang="fr-FR" sz="1200" dirty="0"/>
          </a:p>
          <a:p>
            <a:r>
              <a:rPr lang="fr-FR" sz="1200" dirty="0"/>
              <a:t>Le voyage aborde les grands mythes qui font le sel de l’existence avec une succession d’étapes pour nous </a:t>
            </a:r>
            <a:r>
              <a:rPr lang="fr-FR" sz="1200" b="1" dirty="0">
                <a:solidFill>
                  <a:schemeClr val="tx2">
                    <a:lumMod val="60000"/>
                    <a:lumOff val="40000"/>
                  </a:schemeClr>
                </a:solidFill>
              </a:rPr>
              <a:t>rencontrer en vérité</a:t>
            </a:r>
            <a:r>
              <a:rPr lang="fr-FR" sz="1200" dirty="0"/>
              <a:t>. </a:t>
            </a:r>
          </a:p>
          <a:p>
            <a:r>
              <a:rPr lang="fr-FR" sz="1200" dirty="0"/>
              <a:t>Une opportunité pour mettre du nouveau dans sa vie : faire vivre son héros en acceptant la confrontation avec son démon pour gagner en confiance et en courage.</a:t>
            </a:r>
          </a:p>
          <a:p>
            <a:r>
              <a:rPr lang="fr-FR" sz="1200" dirty="0"/>
              <a:t>Une méthodologie qui alterne les</a:t>
            </a:r>
          </a:p>
          <a:p>
            <a:r>
              <a:rPr lang="fr-FR" sz="1200" dirty="0"/>
              <a:t>temps individuels de réflexion et les temps en groupe, porteurs de nouvelles idées et d’énergie.</a:t>
            </a:r>
          </a:p>
        </p:txBody>
      </p:sp>
      <p:pic>
        <p:nvPicPr>
          <p:cNvPr id="33" name="Picture 3">
            <a:extLst>
              <a:ext uri="{FF2B5EF4-FFF2-40B4-BE49-F238E27FC236}">
                <a16:creationId xmlns:a16="http://schemas.microsoft.com/office/drawing/2014/main" id="{5361E623-763C-4F26-BDE1-D6DFFEAD445A}"/>
              </a:ext>
            </a:extLst>
          </p:cNvPr>
          <p:cNvPicPr>
            <a:picLocks noChangeAspect="1" noChangeArrowheads="1"/>
          </p:cNvPicPr>
          <p:nvPr/>
        </p:nvPicPr>
        <p:blipFill rotWithShape="1">
          <a:blip r:embed="rId4" cstate="print">
            <a:extLst>
              <a:ext uri="{28A0092B-C50C-407E-A947-70E740481C1C}">
                <a14:useLocalDpi xmlns:a14="http://schemas.microsoft.com/office/drawing/2010/main"/>
              </a:ext>
            </a:extLst>
          </a:blip>
          <a:srcRect/>
          <a:stretch/>
        </p:blipFill>
        <p:spPr bwMode="auto">
          <a:xfrm>
            <a:off x="5582957" y="5559473"/>
            <a:ext cx="812578" cy="10277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oneTexte 1">
            <a:extLst>
              <a:ext uri="{FF2B5EF4-FFF2-40B4-BE49-F238E27FC236}">
                <a16:creationId xmlns:a16="http://schemas.microsoft.com/office/drawing/2014/main" id="{F249C3B2-D548-4F83-88CD-161E1341EBD6}"/>
              </a:ext>
            </a:extLst>
          </p:cNvPr>
          <p:cNvSpPr txBox="1"/>
          <p:nvPr/>
        </p:nvSpPr>
        <p:spPr>
          <a:xfrm>
            <a:off x="8574541" y="202408"/>
            <a:ext cx="1393126" cy="369332"/>
          </a:xfrm>
          <a:prstGeom prst="rect">
            <a:avLst/>
          </a:prstGeom>
          <a:noFill/>
        </p:spPr>
        <p:txBody>
          <a:bodyPr wrap="square" rtlCol="0">
            <a:spAutoFit/>
          </a:bodyPr>
          <a:lstStyle/>
          <a:p>
            <a:pPr algn="ctr"/>
            <a:r>
              <a:rPr lang="fr-FR" b="1" dirty="0">
                <a:solidFill>
                  <a:schemeClr val="tx2">
                    <a:lumMod val="60000"/>
                    <a:lumOff val="40000"/>
                  </a:schemeClr>
                </a:solidFill>
              </a:rPr>
              <a:t>Animateurs</a:t>
            </a:r>
          </a:p>
        </p:txBody>
      </p:sp>
      <p:pic>
        <p:nvPicPr>
          <p:cNvPr id="22" name="officeArt object" descr="Image"/>
          <p:cNvPicPr/>
          <p:nvPr/>
        </p:nvPicPr>
        <p:blipFill>
          <a:blip r:embed="rId5"/>
          <a:srcRect/>
          <a:stretch>
            <a:fillRect/>
          </a:stretch>
        </p:blipFill>
        <p:spPr>
          <a:xfrm>
            <a:off x="8571260" y="3330251"/>
            <a:ext cx="1238381" cy="1238381"/>
          </a:xfrm>
          <a:prstGeom prst="rect">
            <a:avLst/>
          </a:prstGeom>
          <a:ln w="12700" cap="flat">
            <a:noFill/>
            <a:miter lim="400000"/>
          </a:ln>
          <a:effectLst/>
        </p:spPr>
      </p:pic>
      <p:sp>
        <p:nvSpPr>
          <p:cNvPr id="10" name="Rectangle 11"/>
          <p:cNvSpPr>
            <a:spLocks noChangeArrowheads="1"/>
          </p:cNvSpPr>
          <p:nvPr/>
        </p:nvSpPr>
        <p:spPr bwMode="auto">
          <a:xfrm>
            <a:off x="0" y="0"/>
            <a:ext cx="10333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669461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604602" y="75111"/>
            <a:ext cx="3060000" cy="6749305"/>
          </a:xfrm>
          <a:prstGeom prst="round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r>
              <a:rPr lang="fr-FR" sz="1200" dirty="0">
                <a:solidFill>
                  <a:schemeClr val="tx1"/>
                </a:solidFill>
              </a:rPr>
              <a:t>.</a:t>
            </a:r>
            <a:r>
              <a:rPr lang="fr-FR" sz="1400" dirty="0">
                <a:solidFill>
                  <a:schemeClr val="tx1"/>
                </a:solidFill>
              </a:rPr>
              <a:t> </a:t>
            </a:r>
          </a:p>
        </p:txBody>
      </p:sp>
      <p:sp>
        <p:nvSpPr>
          <p:cNvPr id="11" name="Rectangle à coins arrondis 10"/>
          <p:cNvSpPr/>
          <p:nvPr/>
        </p:nvSpPr>
        <p:spPr>
          <a:xfrm>
            <a:off x="132180" y="60312"/>
            <a:ext cx="3060000" cy="6749305"/>
          </a:xfrm>
          <a:prstGeom prst="round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endParaRPr lang="fr-FR" sz="1400" b="1" dirty="0">
              <a:solidFill>
                <a:schemeClr val="tx1"/>
              </a:solidFill>
            </a:endParaRPr>
          </a:p>
          <a:p>
            <a:r>
              <a:rPr lang="fr-FR" sz="1400" dirty="0">
                <a:solidFill>
                  <a:schemeClr val="tx1"/>
                </a:solidFill>
              </a:rPr>
              <a:t> </a:t>
            </a:r>
          </a:p>
        </p:txBody>
      </p:sp>
      <p:sp>
        <p:nvSpPr>
          <p:cNvPr id="14" name="ZoneTexte 13"/>
          <p:cNvSpPr txBox="1"/>
          <p:nvPr/>
        </p:nvSpPr>
        <p:spPr>
          <a:xfrm>
            <a:off x="284226" y="6021290"/>
            <a:ext cx="2983205" cy="307777"/>
          </a:xfrm>
          <a:prstGeom prst="rect">
            <a:avLst/>
          </a:prstGeom>
          <a:noFill/>
        </p:spPr>
        <p:txBody>
          <a:bodyPr wrap="square" rtlCol="0">
            <a:spAutoFit/>
          </a:bodyPr>
          <a:lstStyle/>
          <a:p>
            <a:endParaRPr lang="fr-FR" sz="1400" dirty="0">
              <a:latin typeface="Aparajita" panose="020B0604020202020204" pitchFamily="34" charset="0"/>
              <a:cs typeface="Aparajita" panose="020B0604020202020204" pitchFamily="34" charset="0"/>
            </a:endParaRPr>
          </a:p>
        </p:txBody>
      </p:sp>
      <p:sp>
        <p:nvSpPr>
          <p:cNvPr id="9" name="Rectangle 8"/>
          <p:cNvSpPr/>
          <p:nvPr/>
        </p:nvSpPr>
        <p:spPr>
          <a:xfrm>
            <a:off x="462018" y="204217"/>
            <a:ext cx="2400324" cy="5191165"/>
          </a:xfrm>
          <a:prstGeom prst="rect">
            <a:avLst/>
          </a:prstGeom>
        </p:spPr>
        <p:txBody>
          <a:bodyPr wrap="square">
            <a:spAutoFit/>
          </a:bodyPr>
          <a:lstStyle/>
          <a:p>
            <a:pPr algn="ctr"/>
            <a:r>
              <a:rPr lang="fr-FR" sz="1400" b="1" u="sng" dirty="0"/>
              <a:t>Pour qui  ?</a:t>
            </a:r>
          </a:p>
          <a:p>
            <a:endParaRPr lang="fr-FR" sz="1200" dirty="0"/>
          </a:p>
          <a:p>
            <a:r>
              <a:rPr lang="fr-FR" sz="1200" dirty="0"/>
              <a:t>Salariés (dirigeants, managers, collaborateurs), entrepreneurs,  et particuliers…</a:t>
            </a:r>
          </a:p>
          <a:p>
            <a:pPr algn="ctr"/>
            <a:endParaRPr lang="fr-FR" sz="1200" dirty="0"/>
          </a:p>
          <a:p>
            <a:pPr algn="ctr"/>
            <a:r>
              <a:rPr lang="fr-FR" sz="1200" b="1" dirty="0"/>
              <a:t>  </a:t>
            </a:r>
            <a:r>
              <a:rPr lang="fr-FR" sz="1400" b="1" u="sng" dirty="0"/>
              <a:t>Dans quel contexte ?</a:t>
            </a:r>
          </a:p>
          <a:p>
            <a:pPr algn="ctr"/>
            <a:endParaRPr lang="fr-FR" sz="1200" b="1" dirty="0"/>
          </a:p>
          <a:p>
            <a:pPr marL="171450" indent="-171450">
              <a:buFont typeface="Arial" panose="020B0604020202020204" pitchFamily="34" charset="0"/>
              <a:buChar char="•"/>
            </a:pPr>
            <a:r>
              <a:rPr lang="fr-FR" sz="1200" dirty="0"/>
              <a:t>Vous ressentez un </a:t>
            </a:r>
            <a:r>
              <a:rPr lang="fr-FR" sz="1200" b="1" dirty="0">
                <a:solidFill>
                  <a:schemeClr val="tx2">
                    <a:lumMod val="60000"/>
                    <a:lumOff val="40000"/>
                  </a:schemeClr>
                </a:solidFill>
              </a:rPr>
              <a:t>besoin d’évoluer</a:t>
            </a:r>
            <a:r>
              <a:rPr lang="fr-FR" sz="1200" dirty="0"/>
              <a:t>, vous vous sentez dans une phase de transition</a:t>
            </a:r>
            <a:endParaRPr lang="fr-FR" sz="1200" b="1" dirty="0">
              <a:solidFill>
                <a:schemeClr val="tx2">
                  <a:lumMod val="60000"/>
                  <a:lumOff val="40000"/>
                </a:schemeClr>
              </a:solidFill>
            </a:endParaRPr>
          </a:p>
          <a:p>
            <a:pPr marL="171450" indent="-171450">
              <a:spcBef>
                <a:spcPts val="200"/>
              </a:spcBef>
              <a:buFont typeface="Arial" panose="020B0604020202020204" pitchFamily="34" charset="0"/>
              <a:buChar char="•"/>
            </a:pPr>
            <a:r>
              <a:rPr lang="fr-FR" sz="1200" dirty="0"/>
              <a:t>Vous souhaitez utiliser moins  votre mental et plus vos ressentis, développer </a:t>
            </a:r>
            <a:r>
              <a:rPr lang="fr-FR" sz="1200" b="1" dirty="0">
                <a:solidFill>
                  <a:schemeClr val="tx2">
                    <a:lumMod val="60000"/>
                    <a:lumOff val="40000"/>
                  </a:schemeClr>
                </a:solidFill>
              </a:rPr>
              <a:t>votre force d’initiative, explorer le lâcher prise et vous libérer de certaines peurs pour oser davantage</a:t>
            </a:r>
          </a:p>
          <a:p>
            <a:pPr marL="171450" indent="-171450">
              <a:spcBef>
                <a:spcPts val="200"/>
              </a:spcBef>
              <a:buFont typeface="Arial" panose="020B0604020202020204" pitchFamily="34" charset="0"/>
              <a:buChar char="•"/>
            </a:pPr>
            <a:r>
              <a:rPr lang="fr-FR" sz="1200" dirty="0"/>
              <a:t> Vous recherchez plus de </a:t>
            </a:r>
            <a:r>
              <a:rPr lang="fr-FR" sz="1200" b="1" dirty="0">
                <a:solidFill>
                  <a:schemeClr val="tx2">
                    <a:lumMod val="60000"/>
                    <a:lumOff val="40000"/>
                  </a:schemeClr>
                </a:solidFill>
              </a:rPr>
              <a:t>sens</a:t>
            </a:r>
            <a:r>
              <a:rPr lang="fr-FR" sz="1200" dirty="0"/>
              <a:t> dans votre vie professionnelle et souhaitez </a:t>
            </a:r>
            <a:r>
              <a:rPr lang="fr-FR" sz="1200" b="1" dirty="0">
                <a:solidFill>
                  <a:schemeClr val="tx2">
                    <a:lumMod val="60000"/>
                    <a:lumOff val="40000"/>
                  </a:schemeClr>
                </a:solidFill>
              </a:rPr>
              <a:t>être pleinement auteur de votre vie</a:t>
            </a:r>
          </a:p>
          <a:p>
            <a:pPr marL="171450" indent="-171450">
              <a:spcBef>
                <a:spcPts val="200"/>
              </a:spcBef>
              <a:buFont typeface="Arial" panose="020B0604020202020204" pitchFamily="34" charset="0"/>
              <a:buChar char="•"/>
            </a:pPr>
            <a:r>
              <a:rPr lang="fr-FR" sz="1200" dirty="0"/>
              <a:t>Vous avez envie de lancer de nouveaux projets</a:t>
            </a:r>
            <a:r>
              <a:rPr lang="fr-FR" sz="1200" b="1" dirty="0">
                <a:solidFill>
                  <a:schemeClr val="tx2">
                    <a:lumMod val="60000"/>
                    <a:lumOff val="40000"/>
                  </a:schemeClr>
                </a:solidFill>
              </a:rPr>
              <a:t>, d’apporter du nouveau dans votre  contexte professionnel et personnel</a:t>
            </a:r>
            <a:r>
              <a:rPr lang="fr-FR" sz="1200" dirty="0"/>
              <a:t>, envisager votre futur autrement</a:t>
            </a:r>
          </a:p>
        </p:txBody>
      </p:sp>
      <p:pic>
        <p:nvPicPr>
          <p:cNvPr id="24" name="Picture 3"/>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774031" y="5490070"/>
            <a:ext cx="1656184" cy="1062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4198524" y="162943"/>
            <a:ext cx="1845955" cy="307777"/>
          </a:xfrm>
          <a:prstGeom prst="rect">
            <a:avLst/>
          </a:prstGeom>
        </p:spPr>
        <p:txBody>
          <a:bodyPr wrap="none">
            <a:spAutoFit/>
          </a:bodyPr>
          <a:lstStyle/>
          <a:p>
            <a:pPr algn="ctr"/>
            <a:r>
              <a:rPr lang="fr-FR" sz="1400" b="1" u="sng" dirty="0"/>
              <a:t>Pour quels bénéfices ?</a:t>
            </a:r>
          </a:p>
        </p:txBody>
      </p:sp>
      <p:sp>
        <p:nvSpPr>
          <p:cNvPr id="26" name="ZoneTexte 25"/>
          <p:cNvSpPr txBox="1"/>
          <p:nvPr/>
        </p:nvSpPr>
        <p:spPr>
          <a:xfrm>
            <a:off x="3775386" y="470720"/>
            <a:ext cx="2646271" cy="2964914"/>
          </a:xfrm>
          <a:prstGeom prst="rect">
            <a:avLst/>
          </a:prstGeom>
          <a:noFill/>
        </p:spPr>
        <p:txBody>
          <a:bodyPr wrap="square" rtlCol="0">
            <a:spAutoFit/>
          </a:bodyPr>
          <a:lstStyle/>
          <a:p>
            <a:pPr marL="171450" indent="-171450">
              <a:buFont typeface="Arial" panose="020B0604020202020204" pitchFamily="34" charset="0"/>
              <a:buChar char="•"/>
            </a:pPr>
            <a:r>
              <a:rPr lang="fr-FR" sz="1200" b="1" dirty="0">
                <a:solidFill>
                  <a:schemeClr val="tx2">
                    <a:lumMod val="60000"/>
                    <a:lumOff val="40000"/>
                  </a:schemeClr>
                </a:solidFill>
              </a:rPr>
              <a:t>Faire vivre un élan authentique </a:t>
            </a:r>
            <a:r>
              <a:rPr lang="fr-FR" sz="1200" dirty="0"/>
              <a:t>à partir de votre désir profond et </a:t>
            </a:r>
            <a:r>
              <a:rPr lang="fr-FR" sz="1200" b="1" dirty="0">
                <a:solidFill>
                  <a:schemeClr val="tx2">
                    <a:lumMod val="60000"/>
                    <a:lumOff val="40000"/>
                  </a:schemeClr>
                </a:solidFill>
              </a:rPr>
              <a:t>oser transformer votre vie </a:t>
            </a:r>
          </a:p>
          <a:p>
            <a:pPr marL="171450" indent="-171450">
              <a:spcBef>
                <a:spcPts val="200"/>
              </a:spcBef>
              <a:buFont typeface="Arial" panose="020B0604020202020204" pitchFamily="34" charset="0"/>
              <a:buChar char="•"/>
            </a:pPr>
            <a:r>
              <a:rPr lang="fr-FR" sz="1200" b="1" dirty="0">
                <a:solidFill>
                  <a:schemeClr val="tx2">
                    <a:lumMod val="60000"/>
                    <a:lumOff val="40000"/>
                  </a:schemeClr>
                </a:solidFill>
              </a:rPr>
              <a:t>Agir avec justesse </a:t>
            </a:r>
            <a:r>
              <a:rPr lang="fr-FR" sz="1200" b="1" dirty="0"/>
              <a:t>avec l’ensemble de ses potentiels </a:t>
            </a:r>
            <a:r>
              <a:rPr lang="fr-FR" sz="1200" b="1" dirty="0">
                <a:solidFill>
                  <a:schemeClr val="tx2">
                    <a:lumMod val="60000"/>
                    <a:lumOff val="40000"/>
                  </a:schemeClr>
                </a:solidFill>
              </a:rPr>
              <a:t>: votre mental, vos ressentis, vos intuitions</a:t>
            </a:r>
          </a:p>
          <a:p>
            <a:pPr marL="171450" indent="-171450">
              <a:spcBef>
                <a:spcPts val="200"/>
              </a:spcBef>
              <a:buFont typeface="Arial" panose="020B0604020202020204" pitchFamily="34" charset="0"/>
              <a:buChar char="•"/>
            </a:pPr>
            <a:r>
              <a:rPr lang="fr-FR" sz="1200" b="1" dirty="0">
                <a:solidFill>
                  <a:schemeClr val="tx2">
                    <a:lumMod val="60000"/>
                    <a:lumOff val="40000"/>
                  </a:schemeClr>
                </a:solidFill>
              </a:rPr>
              <a:t>Développer votre force intérieure, révéler vos ressources et talents</a:t>
            </a:r>
          </a:p>
          <a:p>
            <a:pPr marL="171450" indent="-171450">
              <a:spcBef>
                <a:spcPts val="200"/>
              </a:spcBef>
              <a:buFont typeface="Arial" panose="020B0604020202020204" pitchFamily="34" charset="0"/>
              <a:buChar char="•"/>
            </a:pPr>
            <a:r>
              <a:rPr lang="fr-FR" sz="1200" b="1" dirty="0">
                <a:solidFill>
                  <a:schemeClr val="tx2">
                    <a:lumMod val="60000"/>
                    <a:lumOff val="40000"/>
                  </a:schemeClr>
                </a:solidFill>
              </a:rPr>
              <a:t>Identifier un projet professionnel, une action</a:t>
            </a:r>
            <a:r>
              <a:rPr lang="fr-FR" sz="1200" dirty="0"/>
              <a:t> porteur de sens et </a:t>
            </a:r>
            <a:r>
              <a:rPr lang="fr-FR" sz="1200" b="1" dirty="0">
                <a:solidFill>
                  <a:schemeClr val="tx2">
                    <a:lumMod val="60000"/>
                    <a:lumOff val="40000"/>
                  </a:schemeClr>
                </a:solidFill>
              </a:rPr>
              <a:t>poser les premiers actes pour les mettre en œuvre </a:t>
            </a:r>
          </a:p>
          <a:p>
            <a:pPr marL="171450" indent="-171450">
              <a:spcBef>
                <a:spcPts val="200"/>
              </a:spcBef>
              <a:buFont typeface="Arial" panose="020B0604020202020204" pitchFamily="34" charset="0"/>
              <a:buChar char="•"/>
            </a:pPr>
            <a:r>
              <a:rPr lang="fr-FR" sz="1200" dirty="0"/>
              <a:t>Oser prendre des risques pour élargir votre champ d’action et </a:t>
            </a:r>
            <a:r>
              <a:rPr lang="fr-FR" sz="1200" b="1" dirty="0">
                <a:solidFill>
                  <a:schemeClr val="tx2">
                    <a:lumMod val="60000"/>
                    <a:lumOff val="40000"/>
                  </a:schemeClr>
                </a:solidFill>
              </a:rPr>
              <a:t>lever des freins intérieurs</a:t>
            </a:r>
            <a:endParaRPr lang="fr-FR" sz="1200" dirty="0"/>
          </a:p>
        </p:txBody>
      </p:sp>
      <p:sp>
        <p:nvSpPr>
          <p:cNvPr id="2" name="ZoneTexte 1">
            <a:extLst>
              <a:ext uri="{FF2B5EF4-FFF2-40B4-BE49-F238E27FC236}">
                <a16:creationId xmlns:a16="http://schemas.microsoft.com/office/drawing/2014/main" id="{B970AF9D-1B5A-4728-B651-7AB80F3DAE7B}"/>
              </a:ext>
            </a:extLst>
          </p:cNvPr>
          <p:cNvSpPr txBox="1"/>
          <p:nvPr/>
        </p:nvSpPr>
        <p:spPr>
          <a:xfrm>
            <a:off x="3727139" y="3434882"/>
            <a:ext cx="2865303" cy="3477875"/>
          </a:xfrm>
          <a:prstGeom prst="rect">
            <a:avLst/>
          </a:prstGeom>
          <a:noFill/>
        </p:spPr>
        <p:txBody>
          <a:bodyPr wrap="square" rtlCol="0">
            <a:spAutoFit/>
          </a:bodyPr>
          <a:lstStyle/>
          <a:p>
            <a:pPr algn="ctr"/>
            <a:endParaRPr lang="fr-FR" sz="1400" b="1" u="sng" dirty="0"/>
          </a:p>
          <a:p>
            <a:pPr algn="ctr"/>
            <a:r>
              <a:rPr lang="fr-FR" sz="1400" b="1" u="sng" dirty="0"/>
              <a:t>Comment ?</a:t>
            </a:r>
          </a:p>
          <a:p>
            <a:endParaRPr lang="fr-FR" sz="200" dirty="0"/>
          </a:p>
          <a:p>
            <a:pPr>
              <a:spcBef>
                <a:spcPts val="200"/>
              </a:spcBef>
            </a:pPr>
            <a:r>
              <a:rPr lang="fr-FR" sz="1200" dirty="0"/>
              <a:t>Une pédagogie expérientielle </a:t>
            </a:r>
            <a:r>
              <a:rPr lang="fr-FR" sz="1200" dirty="0">
                <a:solidFill>
                  <a:srgbClr val="0070C0"/>
                </a:solidFill>
              </a:rPr>
              <a:t>pour déployer vos projets et potentiels </a:t>
            </a:r>
            <a:br>
              <a:rPr lang="fr-FR" sz="1200" dirty="0">
                <a:solidFill>
                  <a:srgbClr val="0070C0"/>
                </a:solidFill>
              </a:rPr>
            </a:br>
            <a:r>
              <a:rPr lang="fr-FR" sz="1200" dirty="0"/>
              <a:t>basée</a:t>
            </a:r>
            <a:r>
              <a:rPr lang="fr-FR" sz="1200" b="1" dirty="0"/>
              <a:t> </a:t>
            </a:r>
            <a:r>
              <a:rPr lang="fr-FR" sz="1200" dirty="0"/>
              <a:t>sur : </a:t>
            </a:r>
          </a:p>
          <a:p>
            <a:pPr marL="171450" indent="-171450">
              <a:spcBef>
                <a:spcPts val="200"/>
              </a:spcBef>
              <a:buFont typeface="Arial" panose="020B0604020202020204" pitchFamily="34" charset="0"/>
              <a:buChar char="•"/>
            </a:pPr>
            <a:r>
              <a:rPr lang="fr-FR" sz="1200" dirty="0"/>
              <a:t>les mythes, la  symbolique (confrontation entre désirs et résistances)</a:t>
            </a:r>
          </a:p>
          <a:p>
            <a:pPr marL="171450" indent="-171450">
              <a:spcBef>
                <a:spcPts val="200"/>
              </a:spcBef>
              <a:buFont typeface="Arial" panose="020B0604020202020204" pitchFamily="34" charset="0"/>
              <a:buChar char="•"/>
            </a:pPr>
            <a:r>
              <a:rPr lang="fr-FR" sz="1200" dirty="0"/>
              <a:t>l’écoute intérieure, le centrage, la méditation, le travail sur les ressentis, le corps, les émotions</a:t>
            </a:r>
          </a:p>
          <a:p>
            <a:pPr marL="171450" indent="-171450">
              <a:spcBef>
                <a:spcPts val="200"/>
              </a:spcBef>
              <a:buFont typeface="Arial" panose="020B0604020202020204" pitchFamily="34" charset="0"/>
              <a:buChar char="•"/>
            </a:pPr>
            <a:r>
              <a:rPr lang="fr-FR" sz="1200" dirty="0"/>
              <a:t>la gestalt </a:t>
            </a:r>
          </a:p>
          <a:p>
            <a:pPr marL="171450" indent="-171450">
              <a:spcBef>
                <a:spcPts val="200"/>
              </a:spcBef>
              <a:buFont typeface="Arial" panose="020B0604020202020204" pitchFamily="34" charset="0"/>
              <a:buChar char="•"/>
            </a:pPr>
            <a:r>
              <a:rPr lang="fr-FR" sz="1200" dirty="0"/>
              <a:t>un travail pour apprivoiser ses peurs et les dépasser</a:t>
            </a:r>
          </a:p>
          <a:p>
            <a:pPr marL="171450" indent="-171450">
              <a:spcBef>
                <a:spcPts val="200"/>
              </a:spcBef>
              <a:buFont typeface="Arial" panose="020B0604020202020204" pitchFamily="34" charset="0"/>
              <a:buChar char="•"/>
            </a:pPr>
            <a:r>
              <a:rPr lang="fr-FR" sz="1200" dirty="0"/>
              <a:t>des outils de </a:t>
            </a:r>
            <a:r>
              <a:rPr lang="fr-FR" sz="1200" dirty="0">
                <a:solidFill>
                  <a:srgbClr val="0070C0"/>
                </a:solidFill>
              </a:rPr>
              <a:t>créativité et improvisation</a:t>
            </a:r>
          </a:p>
          <a:p>
            <a:pPr marL="171450" indent="-171450">
              <a:spcBef>
                <a:spcPts val="200"/>
              </a:spcBef>
              <a:buFont typeface="Arial" panose="020B0604020202020204" pitchFamily="34" charset="0"/>
              <a:buChar char="•"/>
            </a:pPr>
            <a:r>
              <a:rPr lang="fr-FR" sz="1200" dirty="0">
                <a:solidFill>
                  <a:srgbClr val="0070C0"/>
                </a:solidFill>
              </a:rPr>
              <a:t>La mise en place d’un plan d’action</a:t>
            </a:r>
          </a:p>
          <a:p>
            <a:endParaRPr lang="fr-FR" sz="1200" dirty="0"/>
          </a:p>
        </p:txBody>
      </p:sp>
      <p:sp>
        <p:nvSpPr>
          <p:cNvPr id="15" name="Rectangle à coins arrondis 2">
            <a:extLst>
              <a:ext uri="{FF2B5EF4-FFF2-40B4-BE49-F238E27FC236}">
                <a16:creationId xmlns:a16="http://schemas.microsoft.com/office/drawing/2014/main" id="{9D5A112B-98E1-4271-B7D5-9199EEBAC3F8}"/>
              </a:ext>
            </a:extLst>
          </p:cNvPr>
          <p:cNvSpPr/>
          <p:nvPr/>
        </p:nvSpPr>
        <p:spPr>
          <a:xfrm>
            <a:off x="7081437" y="77785"/>
            <a:ext cx="3051094" cy="6749305"/>
          </a:xfrm>
          <a:prstGeom prst="round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u="sng" dirty="0">
                <a:solidFill>
                  <a:prstClr val="black"/>
                </a:solidFill>
              </a:rPr>
              <a:t>Modalités pratiques</a:t>
            </a:r>
          </a:p>
          <a:p>
            <a:pPr lvl="0" algn="ctr"/>
            <a:r>
              <a:rPr lang="fr-FR" sz="600" dirty="0">
                <a:solidFill>
                  <a:prstClr val="black"/>
                </a:solidFill>
              </a:rPr>
              <a:t> </a:t>
            </a:r>
          </a:p>
          <a:p>
            <a:pPr algn="ctr"/>
            <a:r>
              <a:rPr lang="fr-FR" sz="1400" b="1" u="sng" dirty="0">
                <a:solidFill>
                  <a:prstClr val="black"/>
                </a:solidFill>
              </a:rPr>
              <a:t>Dates </a:t>
            </a:r>
          </a:p>
          <a:p>
            <a:pPr algn="ctr"/>
            <a:endParaRPr lang="fr-FR" sz="1200" b="1" u="sng" dirty="0">
              <a:solidFill>
                <a:prstClr val="black"/>
              </a:solidFill>
            </a:endParaRPr>
          </a:p>
          <a:p>
            <a:pPr marL="171450" lvl="0" indent="-171450">
              <a:buFontTx/>
              <a:buChar char="-"/>
            </a:pPr>
            <a:r>
              <a:rPr lang="fr-FR" sz="1200" dirty="0">
                <a:solidFill>
                  <a:prstClr val="black"/>
                </a:solidFill>
              </a:rPr>
              <a:t>Du 6 juillet 2023 à 19h au 9 juillet à 17h  en résidentiel à 1 h de Paris en TGV ou 2 heures en voiture près de Vendôme à la </a:t>
            </a:r>
            <a:r>
              <a:rPr lang="fr-FR" sz="1200" dirty="0" err="1">
                <a:solidFill>
                  <a:prstClr val="black"/>
                </a:solidFill>
              </a:rPr>
              <a:t>Picotiere</a:t>
            </a:r>
            <a:endParaRPr lang="fr-FR" sz="1200" dirty="0">
              <a:solidFill>
                <a:prstClr val="black"/>
              </a:solidFill>
            </a:endParaRPr>
          </a:p>
          <a:p>
            <a:pPr marL="171450" lvl="0" indent="-171450">
              <a:buFontTx/>
              <a:buChar char="-"/>
            </a:pPr>
            <a:r>
              <a:rPr lang="fr-FR" sz="1200" dirty="0">
                <a:solidFill>
                  <a:prstClr val="black"/>
                </a:solidFill>
              </a:rPr>
              <a:t>Une journée 6 mois plus tard de retour d’expérience et d’approfondissement</a:t>
            </a:r>
          </a:p>
          <a:p>
            <a:pPr lvl="0" algn="ctr"/>
            <a:endParaRPr lang="fr-FR" sz="600" dirty="0">
              <a:solidFill>
                <a:prstClr val="black"/>
              </a:solidFill>
            </a:endParaRPr>
          </a:p>
          <a:p>
            <a:pPr lvl="0" algn="ctr"/>
            <a:r>
              <a:rPr lang="fr-FR" sz="1400" b="1" u="sng" dirty="0">
                <a:solidFill>
                  <a:prstClr val="black"/>
                </a:solidFill>
              </a:rPr>
              <a:t>Tarif</a:t>
            </a:r>
            <a:r>
              <a:rPr lang="fr-FR" sz="1200" b="1" u="sng" dirty="0">
                <a:solidFill>
                  <a:prstClr val="black"/>
                </a:solidFill>
              </a:rPr>
              <a:t> </a:t>
            </a:r>
          </a:p>
          <a:p>
            <a:pPr lvl="0" algn="ctr"/>
            <a:endParaRPr lang="fr-FR" sz="600" b="1" u="sng" dirty="0">
              <a:solidFill>
                <a:prstClr val="black"/>
              </a:solidFill>
            </a:endParaRPr>
          </a:p>
          <a:p>
            <a:pPr lvl="0"/>
            <a:r>
              <a:rPr lang="fr-FR" sz="1200" u="sng" dirty="0">
                <a:solidFill>
                  <a:prstClr val="black"/>
                </a:solidFill>
              </a:rPr>
              <a:t>Pour le stage de 3 jours</a:t>
            </a:r>
            <a:r>
              <a:rPr lang="fr-FR" sz="1200" dirty="0">
                <a:solidFill>
                  <a:prstClr val="black"/>
                </a:solidFill>
              </a:rPr>
              <a:t>  </a:t>
            </a:r>
          </a:p>
          <a:p>
            <a:pPr lvl="0"/>
            <a:endParaRPr lang="fr-FR" sz="1200" dirty="0">
              <a:solidFill>
                <a:prstClr val="black"/>
              </a:solidFill>
            </a:endParaRPr>
          </a:p>
          <a:p>
            <a:pPr marL="171450" indent="-171450">
              <a:buFont typeface="Arial" panose="020B0604020202020204" pitchFamily="34" charset="0"/>
              <a:buChar char="•"/>
              <a:tabLst>
                <a:tab pos="85725" algn="l"/>
              </a:tabLst>
            </a:pPr>
            <a:r>
              <a:rPr lang="fr-FR" sz="1200" dirty="0">
                <a:solidFill>
                  <a:prstClr val="black"/>
                </a:solidFill>
              </a:rPr>
              <a:t>Entreprise : 1900 € HT +TVA</a:t>
            </a:r>
          </a:p>
          <a:p>
            <a:pPr marL="171450" indent="-171450">
              <a:buFont typeface="Arial" panose="020B0604020202020204" pitchFamily="34" charset="0"/>
              <a:buChar char="•"/>
              <a:tabLst>
                <a:tab pos="85725" algn="l"/>
              </a:tabLst>
            </a:pPr>
            <a:r>
              <a:rPr lang="fr-FR" sz="1200" dirty="0">
                <a:solidFill>
                  <a:prstClr val="black"/>
                </a:solidFill>
              </a:rPr>
              <a:t>Indépendant, EURL : 1250 € HT + TVA</a:t>
            </a:r>
          </a:p>
          <a:p>
            <a:pPr marL="171450" lvl="0" indent="-171450">
              <a:buFont typeface="Arial" panose="020B0604020202020204" pitchFamily="34" charset="0"/>
              <a:buChar char="•"/>
              <a:tabLst>
                <a:tab pos="85725" algn="l"/>
              </a:tabLst>
            </a:pPr>
            <a:r>
              <a:rPr lang="fr-FR" sz="1200" dirty="0">
                <a:solidFill>
                  <a:prstClr val="black"/>
                </a:solidFill>
              </a:rPr>
              <a:t>Particuliers </a:t>
            </a:r>
            <a:r>
              <a:rPr lang="fr-FR" sz="1200">
                <a:solidFill>
                  <a:prstClr val="black"/>
                </a:solidFill>
              </a:rPr>
              <a:t>: à partir de 750</a:t>
            </a:r>
            <a:r>
              <a:rPr lang="fr-FR" sz="1200" dirty="0">
                <a:solidFill>
                  <a:prstClr val="black"/>
                </a:solidFill>
              </a:rPr>
              <a:t>€ TTC (si  problèmes financiers nous le dire)</a:t>
            </a:r>
          </a:p>
          <a:p>
            <a:pPr lvl="0">
              <a:tabLst>
                <a:tab pos="85725" algn="l"/>
              </a:tabLst>
            </a:pPr>
            <a:endParaRPr lang="fr-FR" sz="1200" dirty="0">
              <a:solidFill>
                <a:prstClr val="black"/>
              </a:solidFill>
            </a:endParaRPr>
          </a:p>
          <a:p>
            <a:pPr>
              <a:tabLst>
                <a:tab pos="85725" algn="l"/>
              </a:tabLst>
            </a:pPr>
            <a:r>
              <a:rPr lang="fr-FR" sz="1200" dirty="0">
                <a:solidFill>
                  <a:prstClr val="black"/>
                </a:solidFill>
              </a:rPr>
              <a:t>+  285 € TTC pour l’hébergement et pension complète en chambre simple ou 225 € TTC en chambre double</a:t>
            </a:r>
          </a:p>
          <a:p>
            <a:pPr lvl="0" algn="ctr"/>
            <a:endParaRPr lang="fr-FR" sz="1200" dirty="0">
              <a:solidFill>
                <a:prstClr val="black"/>
              </a:solidFill>
              <a:latin typeface="Century Gothic" panose="020B0502020202020204" pitchFamily="34" charset="0"/>
            </a:endParaRPr>
          </a:p>
          <a:p>
            <a:pPr lvl="0"/>
            <a:r>
              <a:rPr lang="fr-FR" sz="1200" u="sng" dirty="0">
                <a:solidFill>
                  <a:prstClr val="black"/>
                </a:solidFill>
              </a:rPr>
              <a:t>Journée supplémentaire proposée environ 6 mois plus tard</a:t>
            </a:r>
            <a:endParaRPr lang="fr-FR" sz="1200" dirty="0">
              <a:solidFill>
                <a:prstClr val="black"/>
              </a:solidFill>
            </a:endParaRPr>
          </a:p>
          <a:p>
            <a:pPr marL="171450" lvl="0" indent="-171450">
              <a:spcBef>
                <a:spcPts val="200"/>
              </a:spcBef>
              <a:buFont typeface="Arial" panose="020B0604020202020204" pitchFamily="34" charset="0"/>
              <a:buChar char="•"/>
            </a:pPr>
            <a:r>
              <a:rPr lang="fr-FR" sz="1200" dirty="0">
                <a:solidFill>
                  <a:prstClr val="black"/>
                </a:solidFill>
              </a:rPr>
              <a:t>Entreprise = 620€ HT + TVA</a:t>
            </a:r>
          </a:p>
          <a:p>
            <a:pPr marL="171450" lvl="0" indent="-171450">
              <a:spcBef>
                <a:spcPts val="200"/>
              </a:spcBef>
              <a:buFont typeface="Arial" panose="020B0604020202020204" pitchFamily="34" charset="0"/>
              <a:buChar char="•"/>
            </a:pPr>
            <a:r>
              <a:rPr lang="fr-FR" sz="1200" dirty="0">
                <a:solidFill>
                  <a:prstClr val="black"/>
                </a:solidFill>
              </a:rPr>
              <a:t>Indépendants, EURL : 400 HT + TVA</a:t>
            </a:r>
          </a:p>
          <a:p>
            <a:pPr marL="171450" lvl="0" indent="-171450">
              <a:spcBef>
                <a:spcPts val="200"/>
              </a:spcBef>
              <a:buFont typeface="Arial" panose="020B0604020202020204" pitchFamily="34" charset="0"/>
              <a:buChar char="•"/>
            </a:pPr>
            <a:r>
              <a:rPr lang="fr-FR" sz="1200" dirty="0">
                <a:solidFill>
                  <a:prstClr val="black"/>
                </a:solidFill>
              </a:rPr>
              <a:t>Particuliers : 240€ TTC (si problèmes financiers nous le dire)</a:t>
            </a:r>
          </a:p>
          <a:p>
            <a:pPr lvl="0" algn="ctr"/>
            <a:endParaRPr lang="fr-FR" sz="600" b="1" u="sng" dirty="0">
              <a:solidFill>
                <a:prstClr val="black"/>
              </a:solidFill>
            </a:endParaRPr>
          </a:p>
          <a:p>
            <a:pPr lvl="0" algn="ctr"/>
            <a:r>
              <a:rPr lang="fr-FR" sz="1400" b="1" u="sng" dirty="0">
                <a:solidFill>
                  <a:prstClr val="black"/>
                </a:solidFill>
              </a:rPr>
              <a:t>Contacts</a:t>
            </a:r>
            <a:r>
              <a:rPr lang="fr-FR" sz="1200" dirty="0">
                <a:solidFill>
                  <a:prstClr val="black"/>
                </a:solidFill>
              </a:rPr>
              <a:t> </a:t>
            </a:r>
            <a:endParaRPr lang="fr-FR" sz="1100" dirty="0">
              <a:solidFill>
                <a:prstClr val="black"/>
              </a:solidFill>
            </a:endParaRPr>
          </a:p>
          <a:p>
            <a:pPr lvl="0" algn="ctr">
              <a:spcBef>
                <a:spcPts val="300"/>
              </a:spcBef>
            </a:pPr>
            <a:r>
              <a:rPr lang="fr-FR" sz="1200" dirty="0">
                <a:solidFill>
                  <a:prstClr val="black"/>
                </a:solidFill>
                <a:hlinkClick r:id="rId4"/>
              </a:rPr>
              <a:t>joanne.chimoul@wanadoo.fr</a:t>
            </a:r>
            <a:endParaRPr lang="fr-FR" sz="1200" dirty="0">
              <a:solidFill>
                <a:prstClr val="black"/>
              </a:solidFill>
            </a:endParaRPr>
          </a:p>
          <a:p>
            <a:pPr lvl="0" algn="ctr"/>
            <a:r>
              <a:rPr lang="fr-FR" sz="1200" dirty="0">
                <a:solidFill>
                  <a:prstClr val="black"/>
                </a:solidFill>
              </a:rPr>
              <a:t>06 50 46 89 45 </a:t>
            </a:r>
          </a:p>
          <a:p>
            <a:pPr lvl="0" algn="ctr">
              <a:spcBef>
                <a:spcPts val="300"/>
              </a:spcBef>
            </a:pPr>
            <a:r>
              <a:rPr lang="fr-FR" sz="1200" dirty="0">
                <a:solidFill>
                  <a:prstClr val="black"/>
                </a:solidFill>
                <a:hlinkClick r:id="rId5"/>
              </a:rPr>
              <a:t>alain.Troussard@homera.fr</a:t>
            </a:r>
            <a:endParaRPr lang="fr-FR" sz="1200" dirty="0">
              <a:solidFill>
                <a:prstClr val="black"/>
              </a:solidFill>
            </a:endParaRPr>
          </a:p>
          <a:p>
            <a:pPr lvl="0" algn="ctr"/>
            <a:r>
              <a:rPr lang="fr-FR" sz="1200" dirty="0">
                <a:solidFill>
                  <a:prstClr val="black"/>
                </a:solidFill>
              </a:rPr>
              <a:t>06 33 02 53 82</a:t>
            </a:r>
          </a:p>
        </p:txBody>
      </p:sp>
    </p:spTree>
    <p:extLst>
      <p:ext uri="{BB962C8B-B14F-4D97-AF65-F5344CB8AC3E}">
        <p14:creationId xmlns:p14="http://schemas.microsoft.com/office/powerpoint/2010/main" val="1592313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7B0C36-0594-4E08-A1AD-B39B067BB707}"/>
              </a:ext>
            </a:extLst>
          </p:cNvPr>
          <p:cNvSpPr>
            <a:spLocks noGrp="1"/>
          </p:cNvSpPr>
          <p:nvPr>
            <p:ph type="title"/>
          </p:nvPr>
        </p:nvSpPr>
        <p:spPr>
          <a:xfrm>
            <a:off x="517446" y="22653"/>
            <a:ext cx="9299734" cy="1143000"/>
          </a:xfrm>
        </p:spPr>
        <p:txBody>
          <a:bodyPr>
            <a:noAutofit/>
          </a:bodyPr>
          <a:lstStyle/>
          <a:p>
            <a:r>
              <a:rPr lang="fr-FR" sz="2400" b="1" dirty="0">
                <a:solidFill>
                  <a:srgbClr val="558ED5"/>
                </a:solidFill>
              </a:rPr>
              <a:t>Témoignages </a:t>
            </a:r>
            <a:br>
              <a:rPr lang="fr-FR" sz="2400" b="1" dirty="0">
                <a:solidFill>
                  <a:srgbClr val="558ED5"/>
                </a:solidFill>
              </a:rPr>
            </a:br>
            <a:r>
              <a:rPr lang="fr-FR" sz="2400" b="1" dirty="0">
                <a:solidFill>
                  <a:srgbClr val="558ED5"/>
                </a:solidFill>
              </a:rPr>
              <a:t>sur le </a:t>
            </a:r>
            <a:r>
              <a:rPr lang="fr-FR" sz="2400" b="1">
                <a:solidFill>
                  <a:srgbClr val="558ED5"/>
                </a:solidFill>
              </a:rPr>
              <a:t>stage : le </a:t>
            </a:r>
            <a:r>
              <a:rPr lang="fr-FR" sz="2400" b="1" dirty="0">
                <a:solidFill>
                  <a:srgbClr val="558ED5"/>
                </a:solidFill>
              </a:rPr>
              <a:t>voyage du héros</a:t>
            </a:r>
            <a:br>
              <a:rPr lang="fr-FR" sz="3200" b="1" dirty="0">
                <a:solidFill>
                  <a:srgbClr val="558ED5"/>
                </a:solidFill>
              </a:rPr>
            </a:br>
            <a:r>
              <a:rPr lang="fr-FR" sz="2400" b="1" dirty="0">
                <a:solidFill>
                  <a:srgbClr val="558ED5"/>
                </a:solidFill>
              </a:rPr>
              <a:t>animé par Joanne Chimoul et Alain Troussard </a:t>
            </a:r>
            <a:endParaRPr lang="fr-FR" sz="3200" dirty="0"/>
          </a:p>
        </p:txBody>
      </p:sp>
      <p:sp>
        <p:nvSpPr>
          <p:cNvPr id="3" name="Espace réservé du contenu 2">
            <a:extLst>
              <a:ext uri="{FF2B5EF4-FFF2-40B4-BE49-F238E27FC236}">
                <a16:creationId xmlns:a16="http://schemas.microsoft.com/office/drawing/2014/main" id="{2EE90074-11EE-467C-BC70-301752D26DEA}"/>
              </a:ext>
            </a:extLst>
          </p:cNvPr>
          <p:cNvSpPr>
            <a:spLocks noGrp="1"/>
          </p:cNvSpPr>
          <p:nvPr>
            <p:ph sz="half" idx="1"/>
          </p:nvPr>
        </p:nvSpPr>
        <p:spPr>
          <a:xfrm>
            <a:off x="382518" y="1600201"/>
            <a:ext cx="4563758" cy="4525963"/>
          </a:xfrm>
        </p:spPr>
        <p:txBody>
          <a:bodyPr>
            <a:normAutofit fontScale="92500"/>
          </a:bodyPr>
          <a:lstStyle/>
          <a:p>
            <a:pPr marL="0" indent="0">
              <a:buNone/>
            </a:pPr>
            <a:r>
              <a:rPr lang="fr-FR" b="1" dirty="0"/>
              <a:t>	</a:t>
            </a:r>
            <a:r>
              <a:rPr lang="fr-FR" sz="2400" b="1" dirty="0">
                <a:solidFill>
                  <a:srgbClr val="558ED5"/>
                </a:solidFill>
                <a:latin typeface="+mj-lt"/>
                <a:ea typeface="+mj-ea"/>
                <a:cs typeface="+mj-cs"/>
              </a:rPr>
              <a:t>A la sortie du stage</a:t>
            </a:r>
          </a:p>
          <a:p>
            <a:pPr marL="0" indent="0">
              <a:buNone/>
            </a:pPr>
            <a:endParaRPr lang="fr-FR" sz="1200" dirty="0"/>
          </a:p>
          <a:p>
            <a:pPr marL="174625" indent="-174625"/>
            <a:r>
              <a:rPr lang="fr-FR" sz="1200" dirty="0"/>
              <a:t>« Le voyage du Héros me donne une nouvelle vision de qui je suis vraiment. Je me sens plus en phase avec moi-même et déterminée sur les choix à faire à l’avenir. Ce stage n’est pas seulement un voyage personnel. C’est également une aventure humaine extraordinaire. Merci à Joanne et Alain, nous poussant dans nos retranchements tout en sachant nous toucher profondément et nous donner cette force d’aller vers celui que nous sommes réellement. » Marie</a:t>
            </a:r>
          </a:p>
          <a:p>
            <a:pPr marL="0" indent="0">
              <a:buNone/>
            </a:pPr>
            <a:endParaRPr lang="fr-FR" sz="1200" dirty="0"/>
          </a:p>
          <a:p>
            <a:pPr marL="174625" indent="-174625">
              <a:tabLst>
                <a:tab pos="4308475" algn="l"/>
                <a:tab pos="4397375" algn="l"/>
              </a:tabLst>
            </a:pPr>
            <a:r>
              <a:rPr lang="fr-FR" sz="1200" dirty="0"/>
              <a:t>« Une métamorphose qui ouvre le chemin d’une quête juste et puissante. » Isabelle</a:t>
            </a:r>
          </a:p>
          <a:p>
            <a:pPr marL="0" indent="0">
              <a:buNone/>
            </a:pPr>
            <a:endParaRPr lang="fr-FR" sz="1200" dirty="0"/>
          </a:p>
          <a:p>
            <a:pPr marL="174625" indent="-174625"/>
            <a:r>
              <a:rPr lang="fr-FR" sz="1200" dirty="0"/>
              <a:t>« Ce stage m’a fait connecter à une puissante énergie intérieure qui ouvre le chemin. Chaque membre du groupe a été une ressource pour ouvrir la voie. » Sylvie</a:t>
            </a:r>
          </a:p>
          <a:p>
            <a:pPr marL="174625" indent="-174625"/>
            <a:endParaRPr lang="fr-FR" sz="1200" dirty="0"/>
          </a:p>
          <a:p>
            <a:pPr marL="174625" indent="-174625"/>
            <a:r>
              <a:rPr lang="fr-FR" sz="1200" dirty="0"/>
              <a:t>« Un retour aux sources, une puissante alchimie, le début d’un beau voyage intérieur, mais pas que… » Jean</a:t>
            </a:r>
          </a:p>
          <a:p>
            <a:pPr marL="0" indent="0">
              <a:buNone/>
            </a:pPr>
            <a:endParaRPr lang="fr-FR" sz="1200" dirty="0"/>
          </a:p>
          <a:p>
            <a:pPr marL="174625" indent="-174625"/>
            <a:endParaRPr lang="fr-FR" sz="1300" dirty="0"/>
          </a:p>
          <a:p>
            <a:endParaRPr lang="fr-FR" dirty="0"/>
          </a:p>
        </p:txBody>
      </p:sp>
      <p:sp>
        <p:nvSpPr>
          <p:cNvPr id="4" name="Espace réservé du contenu 3">
            <a:extLst>
              <a:ext uri="{FF2B5EF4-FFF2-40B4-BE49-F238E27FC236}">
                <a16:creationId xmlns:a16="http://schemas.microsoft.com/office/drawing/2014/main" id="{D7638FAB-F2BB-4310-A2BD-F59CFA822B22}"/>
              </a:ext>
            </a:extLst>
          </p:cNvPr>
          <p:cNvSpPr>
            <a:spLocks noGrp="1"/>
          </p:cNvSpPr>
          <p:nvPr>
            <p:ph sz="half" idx="2"/>
          </p:nvPr>
        </p:nvSpPr>
        <p:spPr>
          <a:xfrm>
            <a:off x="5516612" y="1600202"/>
            <a:ext cx="4563758" cy="4525963"/>
          </a:xfrm>
        </p:spPr>
        <p:txBody>
          <a:bodyPr>
            <a:normAutofit fontScale="92500"/>
          </a:bodyPr>
          <a:lstStyle/>
          <a:p>
            <a:pPr marL="0" indent="0" algn="ctr">
              <a:buNone/>
            </a:pPr>
            <a:r>
              <a:rPr lang="fr-FR" sz="2400" b="1" dirty="0">
                <a:solidFill>
                  <a:srgbClr val="558ED5"/>
                </a:solidFill>
                <a:latin typeface="+mj-lt"/>
                <a:ea typeface="+mj-ea"/>
                <a:cs typeface="+mj-cs"/>
              </a:rPr>
              <a:t>6 mois après… </a:t>
            </a:r>
            <a:br>
              <a:rPr lang="fr-FR" sz="2400" b="1" dirty="0">
                <a:solidFill>
                  <a:srgbClr val="558ED5"/>
                </a:solidFill>
                <a:latin typeface="+mj-lt"/>
                <a:ea typeface="+mj-ea"/>
                <a:cs typeface="+mj-cs"/>
              </a:rPr>
            </a:br>
            <a:r>
              <a:rPr lang="fr-FR" sz="2400" b="1" dirty="0">
                <a:solidFill>
                  <a:srgbClr val="558ED5"/>
                </a:solidFill>
                <a:latin typeface="+mj-lt"/>
                <a:ea typeface="+mj-ea"/>
                <a:cs typeface="+mj-cs"/>
              </a:rPr>
              <a:t>lors de la journée bilan et ancrage</a:t>
            </a:r>
            <a:br>
              <a:rPr lang="fr-FR" sz="1700" b="1" dirty="0"/>
            </a:br>
            <a:endParaRPr lang="fr-FR" sz="1700" b="1" dirty="0"/>
          </a:p>
          <a:p>
            <a:pPr marL="174625" indent="-174625"/>
            <a:r>
              <a:rPr lang="fr-FR" sz="1200" dirty="0"/>
              <a:t>« Je ressens comme une réconciliation avec moi-même, je ressens moins de culpabilité, plus de liberté, plus de recul face aux pressions extérieures pour vivre ma vie, celle dont je porte la vision. »  Germain </a:t>
            </a:r>
          </a:p>
          <a:p>
            <a:pPr marL="174625" indent="-174625"/>
            <a:endParaRPr lang="fr-FR" sz="1200" dirty="0"/>
          </a:p>
          <a:p>
            <a:pPr marL="174625" indent="-174625"/>
            <a:r>
              <a:rPr lang="fr-FR" sz="1200" dirty="0"/>
              <a:t>« Un stage qui m'a permis de mieux me connaître, de m'accepter, d'oser aller vers ce qui m'attire, de retirer des barrières... » Christelle</a:t>
            </a:r>
          </a:p>
          <a:p>
            <a:pPr marL="174625" indent="-174625"/>
            <a:endParaRPr lang="fr-FR" sz="1200" dirty="0"/>
          </a:p>
          <a:p>
            <a:pPr marL="174625" indent="-174625"/>
            <a:r>
              <a:rPr lang="fr-FR" sz="1200" dirty="0"/>
              <a:t>« Je ressens plus mes émotions, je suis plus mes intuitions, je me sens plus libre dans mon expression. » Claire </a:t>
            </a:r>
          </a:p>
          <a:p>
            <a:pPr marL="174625" indent="-174625"/>
            <a:endParaRPr lang="fr-FR" sz="1200" dirty="0"/>
          </a:p>
          <a:p>
            <a:pPr marL="174625" indent="-174625"/>
            <a:r>
              <a:rPr lang="fr-FR" sz="1200" dirty="0"/>
              <a:t>« J’ai plus de liberté intérieure, plus d’optimisme, je me sens plus moi-même. J’ai trouvé un nouveau poste où je me sens pleinement à ma place où je réalise ce que j'aime. » Barthélémy </a:t>
            </a:r>
          </a:p>
          <a:p>
            <a:pPr marL="174625" indent="-174625"/>
            <a:endParaRPr lang="fr-FR" sz="1200" dirty="0"/>
          </a:p>
          <a:p>
            <a:pPr marL="174625" indent="-174625"/>
            <a:r>
              <a:rPr lang="fr-FR" sz="1200" dirty="0"/>
              <a:t>« Je sens comme une réconciliation entre mon héros et mes démons, je m’accueille avec mes qualités et j’en ai plus conscience maintenant et j’accepte aussi plus mes défauts, difficultés. Je sens moins de jugement intérieur. Je lâche plus le cérébral. » Isabelle.</a:t>
            </a:r>
          </a:p>
          <a:p>
            <a:pPr marL="174625" indent="-174625"/>
            <a:endParaRPr lang="fr-FR" sz="1200" dirty="0"/>
          </a:p>
          <a:p>
            <a:pPr marL="0" indent="0">
              <a:buNone/>
            </a:pPr>
            <a:endParaRPr lang="fr-FR" dirty="0"/>
          </a:p>
        </p:txBody>
      </p:sp>
      <p:sp>
        <p:nvSpPr>
          <p:cNvPr id="5" name="Rectangle : coins arrondis 4">
            <a:extLst>
              <a:ext uri="{FF2B5EF4-FFF2-40B4-BE49-F238E27FC236}">
                <a16:creationId xmlns:a16="http://schemas.microsoft.com/office/drawing/2014/main" id="{0346677E-D994-41FF-A2F0-9F7641F39F20}"/>
              </a:ext>
            </a:extLst>
          </p:cNvPr>
          <p:cNvSpPr/>
          <p:nvPr/>
        </p:nvSpPr>
        <p:spPr>
          <a:xfrm>
            <a:off x="363928" y="1412776"/>
            <a:ext cx="4563758" cy="5141166"/>
          </a:xfrm>
          <a:prstGeom prst="round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 coins arrondis 5">
            <a:extLst>
              <a:ext uri="{FF2B5EF4-FFF2-40B4-BE49-F238E27FC236}">
                <a16:creationId xmlns:a16="http://schemas.microsoft.com/office/drawing/2014/main" id="{0DDE2457-1867-40FA-9AE5-1B1C23D7493E}"/>
              </a:ext>
            </a:extLst>
          </p:cNvPr>
          <p:cNvSpPr/>
          <p:nvPr/>
        </p:nvSpPr>
        <p:spPr>
          <a:xfrm>
            <a:off x="5524990" y="1427720"/>
            <a:ext cx="4563756" cy="5141166"/>
          </a:xfrm>
          <a:prstGeom prst="round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0275931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1110</Words>
  <Application>Microsoft Office PowerPoint</Application>
  <PresentationFormat>Personnalisé</PresentationFormat>
  <Paragraphs>128</Paragraphs>
  <Slides>3</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Aparajita</vt:lpstr>
      <vt:lpstr>Arial</vt:lpstr>
      <vt:lpstr>Calibri</vt:lpstr>
      <vt:lpstr>Century Gothic</vt:lpstr>
      <vt:lpstr>Thème Office</vt:lpstr>
      <vt:lpstr>Présentation PowerPoint</vt:lpstr>
      <vt:lpstr>Présentation PowerPoint</vt:lpstr>
      <vt:lpstr>Témoignages  sur le stage : le voyage du héros animé par Joanne Chimoul et Alain Troussard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alain</dc:creator>
  <cp:lastModifiedBy>Alain Troussard</cp:lastModifiedBy>
  <cp:revision>151</cp:revision>
  <cp:lastPrinted>2020-04-04T10:13:05Z</cp:lastPrinted>
  <dcterms:created xsi:type="dcterms:W3CDTF">2015-02-08T14:08:02Z</dcterms:created>
  <dcterms:modified xsi:type="dcterms:W3CDTF">2023-03-13T17:25:43Z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8a19f0c-bea1-442e-a475-ed109d9ec508_Enabled">
    <vt:lpwstr>True</vt:lpwstr>
  </property>
  <property fmtid="{D5CDD505-2E9C-101B-9397-08002B2CF9AE}" pid="3" name="MSIP_Label_48a19f0c-bea1-442e-a475-ed109d9ec508_SiteId">
    <vt:lpwstr>d5bb6d35-8a82-4329-b49a-5030bd6497ab</vt:lpwstr>
  </property>
  <property fmtid="{D5CDD505-2E9C-101B-9397-08002B2CF9AE}" pid="4" name="MSIP_Label_48a19f0c-bea1-442e-a475-ed109d9ec508_Owner">
    <vt:lpwstr>mathilde.salama@ecofi.fr</vt:lpwstr>
  </property>
  <property fmtid="{D5CDD505-2E9C-101B-9397-08002B2CF9AE}" pid="5" name="MSIP_Label_48a19f0c-bea1-442e-a475-ed109d9ec508_SetDate">
    <vt:lpwstr>2022-05-19T11:06:05.8366768Z</vt:lpwstr>
  </property>
  <property fmtid="{D5CDD505-2E9C-101B-9397-08002B2CF9AE}" pid="6" name="MSIP_Label_48a19f0c-bea1-442e-a475-ed109d9ec508_Name">
    <vt:lpwstr>C2 - Interne BPCE</vt:lpwstr>
  </property>
  <property fmtid="{D5CDD505-2E9C-101B-9397-08002B2CF9AE}" pid="7" name="MSIP_Label_48a19f0c-bea1-442e-a475-ed109d9ec508_Application">
    <vt:lpwstr>Microsoft Azure Information Protection</vt:lpwstr>
  </property>
  <property fmtid="{D5CDD505-2E9C-101B-9397-08002B2CF9AE}" pid="8" name="MSIP_Label_48a19f0c-bea1-442e-a475-ed109d9ec508_Extended_MSFT_Method">
    <vt:lpwstr>Automatic</vt:lpwstr>
  </property>
  <property fmtid="{D5CDD505-2E9C-101B-9397-08002B2CF9AE}" pid="9" name="Sensitivity">
    <vt:lpwstr>C2 - Interne BPCE</vt:lpwstr>
  </property>
</Properties>
</file>